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1" autoAdjust="0"/>
    <p:restoredTop sz="99200" autoAdjust="0"/>
  </p:normalViewPr>
  <p:slideViewPr>
    <p:cSldViewPr>
      <p:cViewPr varScale="1">
        <p:scale>
          <a:sx n="66" d="100"/>
          <a:sy n="66" d="100"/>
        </p:scale>
        <p:origin x="1608" y="66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5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Ctr="0" compatLnSpc="0"/>
          <a:lstStyle/>
          <a:p>
            <a:pPr hangingPunct="0">
              <a:defRPr sz="1400"/>
            </a:pPr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47653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Ctr="0" compatLnSpc="0"/>
          <a:lstStyle/>
          <a:p>
            <a:pPr algn="r" hangingPunct="0">
              <a:defRPr sz="1400"/>
            </a:pPr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5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="b" anchorCtr="0" compatLnSpc="0"/>
          <a:lstStyle/>
          <a:p>
            <a:pPr hangingPunct="0">
              <a:defRPr sz="1400"/>
            </a:pPr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47653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wrap="none" lIns="81813" tIns="40907" rIns="81813" bIns="40907" anchor="b" anchorCtr="0" compatLnSpc="0"/>
          <a:lstStyle/>
          <a:p>
            <a:pPr algn="r" hangingPunct="0">
              <a:defRPr sz="1400"/>
            </a:pPr>
            <a:fld id="{32749C1F-3738-4821-8A53-DE40C57A7EF0}" type="slidenum">
              <a:pPr algn="r" hangingPunct="0">
                <a:defRPr sz="1400"/>
              </a:pPr>
              <a:t>‹N°›</a:t>
            </a:fld>
            <a:endParaRPr lang="fr-FR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05885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54063"/>
            <a:ext cx="5262562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679798" y="4715070"/>
            <a:ext cx="5438050" cy="446673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5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3847653" y="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5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3847653" y="9430475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5CD3A6B-53AB-4A79-8C8F-802E4E54D6C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39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66763" y="754063"/>
            <a:ext cx="526256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79798" y="4715072"/>
            <a:ext cx="5438050" cy="307777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64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90" y="2347915"/>
            <a:ext cx="9088437" cy="162083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377" y="4283075"/>
            <a:ext cx="7485063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52A348-B7E9-4D09-85CE-64735B1D92A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62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277218-A06B-4F80-A395-1E802169D42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529513" y="301627"/>
            <a:ext cx="23368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9113" y="301627"/>
            <a:ext cx="68580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E28BC-9491-49E0-BAF8-2EEBC7E9943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83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26A0C-8CEF-4B71-8C81-3DF58977B9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78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51" y="4857752"/>
            <a:ext cx="9088437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51" y="3203575"/>
            <a:ext cx="9088437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A320ED-798A-4843-A48A-32B9ED58E9E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52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9113" y="1768477"/>
            <a:ext cx="4492626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64139" y="1768477"/>
            <a:ext cx="4494213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C372C1-BAF9-4BE6-A31A-58A439F1B7C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2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88" y="303215"/>
            <a:ext cx="9621838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989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989" y="2397125"/>
            <a:ext cx="4724400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0839" y="1692275"/>
            <a:ext cx="47259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0839" y="2397125"/>
            <a:ext cx="4725987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94DEBF-8E2F-4EAE-8AF7-E25F1120E05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01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156B56-2DD1-483F-AF00-EA4FA6EEB23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60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2BE134-6DDC-4EC1-986F-8A4064AA4E5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848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990" y="301627"/>
            <a:ext cx="3517901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9891" y="301625"/>
            <a:ext cx="5976937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990" y="1581151"/>
            <a:ext cx="3517901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5E2C91-7D89-4C9D-A0A0-2DADA8F97CC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87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502" y="5291140"/>
            <a:ext cx="6415088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502" y="674689"/>
            <a:ext cx="6415088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502" y="5916613"/>
            <a:ext cx="6415088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BAAC31-ED8E-4AC9-8214-1ABB9CD262C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29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lumMod val="35000"/>
                <a:lumOff val="65000"/>
                <a:alpha val="68000"/>
              </a:schemeClr>
            </a:gs>
            <a:gs pos="100000">
              <a:schemeClr val="tx2">
                <a:alpha val="34000"/>
                <a:lumMod val="30000"/>
              </a:schemeClr>
            </a:gs>
            <a:gs pos="100000">
              <a:schemeClr val="tx2">
                <a:lumMod val="40000"/>
                <a:lumOff val="6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19122" y="301320"/>
            <a:ext cx="9347398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19120" y="1769040"/>
            <a:ext cx="913968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19122" y="6887160"/>
            <a:ext cx="241992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551760" y="6887160"/>
            <a:ext cx="32922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446242" y="6887160"/>
            <a:ext cx="241992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5BB9639-CC0B-4C0C-ADA1-1E4FFFDCD196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fr-FR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fr-F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8002" y="3707829"/>
            <a:ext cx="2327948" cy="8676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fr-FR" sz="1000" b="1" dirty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Compétence SAGE</a:t>
            </a:r>
          </a:p>
          <a:p>
            <a:pPr algn="ctr" hangingPunct="0"/>
            <a:endParaRPr lang="fr-FR" sz="1000" b="1" dirty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  <a:p>
            <a:pPr algn="ctr" hangingPunct="0"/>
            <a:r>
              <a:rPr lang="fr-FR" sz="1000" b="1" dirty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4 membres</a:t>
            </a:r>
            <a:endParaRPr lang="fr-FR" sz="1000" dirty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62" name="Forme libre 61"/>
          <p:cNvSpPr>
            <a:spLocks/>
          </p:cNvSpPr>
          <p:nvPr/>
        </p:nvSpPr>
        <p:spPr>
          <a:xfrm>
            <a:off x="2845630" y="1386687"/>
            <a:ext cx="1344612" cy="50482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  <a:t>Le Président </a:t>
            </a:r>
            <a:b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</a:br>
            <a: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  <a:t>et le Bureau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65" name="Forme libre 64"/>
          <p:cNvSpPr>
            <a:spLocks/>
          </p:cNvSpPr>
          <p:nvPr/>
        </p:nvSpPr>
        <p:spPr>
          <a:xfrm>
            <a:off x="2836393" y="2370326"/>
            <a:ext cx="1344611" cy="50006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  <a:t>Comité Syndical</a:t>
            </a:r>
            <a:b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</a:br>
            <a: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  <a:t>47 membres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67" name="ZoneTexte 41"/>
          <p:cNvSpPr txBox="1">
            <a:spLocks/>
          </p:cNvSpPr>
          <p:nvPr/>
        </p:nvSpPr>
        <p:spPr>
          <a:xfrm>
            <a:off x="2249562" y="467469"/>
            <a:ext cx="6336704" cy="37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pitchFamily="2"/>
                <a:cs typeface="Times New Roman" pitchFamily="18" charset="0"/>
              </a:rPr>
              <a:t>ORGANISATION DE L’USAN AU 1</a:t>
            </a:r>
            <a:r>
              <a:rPr lang="fr-FR" sz="1800" b="1" i="0" u="none" strike="noStrike" kern="1200" baseline="3000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pitchFamily="2"/>
                <a:cs typeface="Times New Roman" pitchFamily="18" charset="0"/>
              </a:rPr>
              <a:t>er</a:t>
            </a:r>
            <a:r>
              <a:rPr lang="fr-FR" sz="1800" b="1" i="0" u="none" strike="noStrike" kern="120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pitchFamily="2"/>
                <a:cs typeface="Times New Roman" pitchFamily="18" charset="0"/>
              </a:rPr>
              <a:t> JANVIER 2021</a:t>
            </a:r>
          </a:p>
        </p:txBody>
      </p:sp>
      <p:sp>
        <p:nvSpPr>
          <p:cNvPr id="84" name="Forme libre 83"/>
          <p:cNvSpPr>
            <a:spLocks/>
          </p:cNvSpPr>
          <p:nvPr/>
        </p:nvSpPr>
        <p:spPr>
          <a:xfrm>
            <a:off x="1131762" y="5387891"/>
            <a:ext cx="2297985" cy="8759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  <a:t>Intercommunalités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86" name="Forme libre 85"/>
          <p:cNvSpPr>
            <a:spLocks/>
          </p:cNvSpPr>
          <p:nvPr/>
        </p:nvSpPr>
        <p:spPr>
          <a:xfrm>
            <a:off x="3527518" y="5387891"/>
            <a:ext cx="2303714" cy="8759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1000" b="1" dirty="0">
                <a:latin typeface="+mj-lt"/>
                <a:ea typeface="Microsoft YaHei" pitchFamily="2"/>
                <a:cs typeface="Times New Roman" pitchFamily="18" charset="0"/>
              </a:rPr>
              <a:t>Intercommunalités : 1 membre chacun</a:t>
            </a:r>
          </a:p>
          <a:p>
            <a:pPr algn="ctr" hangingPunct="0"/>
            <a:r>
              <a:rPr lang="fr-FR" sz="1000" b="1" i="0" u="none" strike="noStrike" kern="1200" dirty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Collège des communes = 1 membre</a:t>
            </a:r>
            <a:endParaRPr lang="fr-FR" sz="10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cxnSp>
        <p:nvCxnSpPr>
          <p:cNvPr id="7" name="Connecteur droit avec flèche 6"/>
          <p:cNvCxnSpPr>
            <a:stCxn id="65" idx="0"/>
          </p:cNvCxnSpPr>
          <p:nvPr/>
        </p:nvCxnSpPr>
        <p:spPr>
          <a:xfrm flipV="1">
            <a:off x="3508699" y="1891512"/>
            <a:ext cx="1" cy="478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en angle 13"/>
          <p:cNvCxnSpPr>
            <a:stCxn id="37" idx="0"/>
          </p:cNvCxnSpPr>
          <p:nvPr/>
        </p:nvCxnSpPr>
        <p:spPr>
          <a:xfrm rot="16200000" flipV="1">
            <a:off x="5637666" y="1034401"/>
            <a:ext cx="832492" cy="40228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en angle 15"/>
          <p:cNvCxnSpPr>
            <a:stCxn id="37" idx="0"/>
            <a:endCxn id="62" idx="1"/>
          </p:cNvCxnSpPr>
          <p:nvPr/>
        </p:nvCxnSpPr>
        <p:spPr>
          <a:xfrm rot="16200000" flipV="1">
            <a:off x="5216304" y="613038"/>
            <a:ext cx="1822988" cy="387511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346988" y="2463901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+mj-lt"/>
              </a:rPr>
              <a:t>Donne un Avis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6353837" y="1469958"/>
            <a:ext cx="1152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+mj-lt"/>
              </a:rPr>
              <a:t>Donne un Avis</a:t>
            </a:r>
          </a:p>
        </p:txBody>
      </p:sp>
      <p:sp>
        <p:nvSpPr>
          <p:cNvPr id="27" name="ZoneTexte 26"/>
          <p:cNvSpPr txBox="1"/>
          <p:nvPr/>
        </p:nvSpPr>
        <p:spPr>
          <a:xfrm rot="16200000">
            <a:off x="3278769" y="2071912"/>
            <a:ext cx="344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+mj-lt"/>
              </a:rPr>
              <a:t>Elit</a:t>
            </a:r>
          </a:p>
        </p:txBody>
      </p:sp>
      <p:sp>
        <p:nvSpPr>
          <p:cNvPr id="98" name="ZoneTexte 97"/>
          <p:cNvSpPr txBox="1"/>
          <p:nvPr/>
        </p:nvSpPr>
        <p:spPr>
          <a:xfrm>
            <a:off x="2635986" y="3073666"/>
            <a:ext cx="512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+mj-lt"/>
              </a:rPr>
              <a:t>Élisent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254062" y="3462088"/>
            <a:ext cx="3622582" cy="22619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8" name="Forme libre 37"/>
          <p:cNvSpPr>
            <a:spLocks/>
          </p:cNvSpPr>
          <p:nvPr/>
        </p:nvSpPr>
        <p:spPr>
          <a:xfrm>
            <a:off x="6498034" y="3854839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i="0" u="none" strike="noStrike" kern="1200" dirty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Commission de Bassin de l’Yser</a:t>
            </a:r>
          </a:p>
        </p:txBody>
      </p:sp>
      <p:sp>
        <p:nvSpPr>
          <p:cNvPr id="39" name="Forme libre 38"/>
          <p:cNvSpPr>
            <a:spLocks/>
          </p:cNvSpPr>
          <p:nvPr/>
        </p:nvSpPr>
        <p:spPr>
          <a:xfrm>
            <a:off x="7527711" y="3855032"/>
            <a:ext cx="1087451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Commission de Bassin </a:t>
            </a:r>
            <a:r>
              <a:rPr lang="fr-FR" sz="900" i="0" u="none" strike="noStrike" kern="1200" dirty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de la Becque de Saint Jans </a:t>
            </a:r>
            <a:r>
              <a:rPr lang="fr-FR" sz="900" i="0" u="none" strike="noStrike" kern="1200" dirty="0" err="1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Cappel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40" name="Forme libre 39"/>
          <p:cNvSpPr>
            <a:spLocks/>
          </p:cNvSpPr>
          <p:nvPr/>
        </p:nvSpPr>
        <p:spPr>
          <a:xfrm>
            <a:off x="8671189" y="385446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Commission de Bassin </a:t>
            </a:r>
            <a:r>
              <a:rPr lang="fr-FR" sz="900" i="0" u="none" strike="noStrike" kern="1200" dirty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de la Bourre/</a:t>
            </a:r>
            <a:r>
              <a:rPr lang="fr-FR" sz="900" dirty="0">
                <a:ea typeface="Microsoft YaHei" pitchFamily="2"/>
                <a:cs typeface="Times New Roman" pitchFamily="18" charset="0"/>
              </a:rPr>
              <a:t>Longue Becque</a:t>
            </a:r>
          </a:p>
        </p:txBody>
      </p:sp>
      <p:sp>
        <p:nvSpPr>
          <p:cNvPr id="41" name="Forme libre 40"/>
          <p:cNvSpPr>
            <a:spLocks/>
          </p:cNvSpPr>
          <p:nvPr/>
        </p:nvSpPr>
        <p:spPr>
          <a:xfrm>
            <a:off x="7053962" y="445819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Commission de Bassin Deûle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43" name="Forme libre 42"/>
          <p:cNvSpPr>
            <a:spLocks/>
          </p:cNvSpPr>
          <p:nvPr/>
        </p:nvSpPr>
        <p:spPr>
          <a:xfrm>
            <a:off x="8089917" y="4460775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Commission de Bassin d’Estaires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44" name="Forme libre 43"/>
          <p:cNvSpPr>
            <a:spLocks/>
          </p:cNvSpPr>
          <p:nvPr/>
        </p:nvSpPr>
        <p:spPr>
          <a:xfrm>
            <a:off x="8083269" y="507598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Commission de Bassin de </a:t>
            </a:r>
            <a:r>
              <a:rPr lang="fr-FR" sz="900" i="0" u="none" strike="noStrike" kern="1200" dirty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la Falaise Morte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6714058" y="3513819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latin typeface="+mj-lt"/>
              </a:rPr>
              <a:t> </a:t>
            </a:r>
            <a:r>
              <a:rPr lang="fr-FR" sz="1100" b="1" dirty="0">
                <a:latin typeface="+mj-lt"/>
              </a:rPr>
              <a:t>Commissions Consultatives de Bassin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112042" y="3707829"/>
            <a:ext cx="2327948" cy="86767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hangingPunct="0"/>
            <a:r>
              <a:rPr lang="fr-FR" sz="1000" b="1" dirty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Compétence GEMAPI</a:t>
            </a:r>
          </a:p>
          <a:p>
            <a:pPr algn="ctr" hangingPunct="0"/>
            <a:endParaRPr lang="fr-FR" sz="1000" b="1" dirty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  <a:p>
            <a:pPr algn="ctr" hangingPunct="0"/>
            <a:r>
              <a:rPr lang="fr-FR" sz="1000" b="1" dirty="0">
                <a:solidFill>
                  <a:schemeClr val="tx1"/>
                </a:solidFill>
                <a:latin typeface="+mj-lt"/>
                <a:ea typeface="Microsoft YaHei" pitchFamily="2"/>
                <a:cs typeface="Times New Roman" pitchFamily="18" charset="0"/>
              </a:rPr>
              <a:t>43 membres</a:t>
            </a:r>
            <a:endParaRPr lang="fr-FR" sz="1000" dirty="0">
              <a:solidFill>
                <a:schemeClr val="tx1"/>
              </a:solidFill>
              <a:latin typeface="+mj-lt"/>
              <a:ea typeface="Microsoft YaHei" pitchFamily="2"/>
              <a:cs typeface="Times New Roman" pitchFamily="18" charset="0"/>
            </a:endParaRPr>
          </a:p>
        </p:txBody>
      </p:sp>
      <p:cxnSp>
        <p:nvCxnSpPr>
          <p:cNvPr id="23" name="Connecteur droit avec flèche 22"/>
          <p:cNvCxnSpPr>
            <a:stCxn id="84" idx="4"/>
            <a:endCxn id="54" idx="2"/>
          </p:cNvCxnSpPr>
          <p:nvPr/>
        </p:nvCxnSpPr>
        <p:spPr>
          <a:xfrm flipH="1" flipV="1">
            <a:off x="2276016" y="4575507"/>
            <a:ext cx="4739" cy="812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86" idx="4"/>
            <a:endCxn id="3" idx="2"/>
          </p:cNvCxnSpPr>
          <p:nvPr/>
        </p:nvCxnSpPr>
        <p:spPr>
          <a:xfrm flipH="1" flipV="1">
            <a:off x="4671976" y="4575507"/>
            <a:ext cx="7399" cy="812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en angle 27"/>
          <p:cNvCxnSpPr>
            <a:stCxn id="54" idx="0"/>
            <a:endCxn id="65" idx="2"/>
          </p:cNvCxnSpPr>
          <p:nvPr/>
        </p:nvCxnSpPr>
        <p:spPr>
          <a:xfrm rot="5400000" flipH="1" flipV="1">
            <a:off x="2473637" y="2672768"/>
            <a:ext cx="837441" cy="123268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 rot="16200000">
            <a:off x="1857688" y="4876279"/>
            <a:ext cx="6276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+mj-lt"/>
              </a:rPr>
              <a:t>Désignent</a:t>
            </a:r>
          </a:p>
        </p:txBody>
      </p:sp>
      <p:cxnSp>
        <p:nvCxnSpPr>
          <p:cNvPr id="30" name="Connecteur en angle 29"/>
          <p:cNvCxnSpPr>
            <a:stCxn id="3" idx="0"/>
            <a:endCxn id="65" idx="2"/>
          </p:cNvCxnSpPr>
          <p:nvPr/>
        </p:nvCxnSpPr>
        <p:spPr>
          <a:xfrm rot="16200000" flipV="1">
            <a:off x="3671618" y="2707470"/>
            <a:ext cx="837441" cy="116327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Forme libre 31"/>
          <p:cNvSpPr>
            <a:spLocks/>
          </p:cNvSpPr>
          <p:nvPr/>
        </p:nvSpPr>
        <p:spPr>
          <a:xfrm>
            <a:off x="7056529" y="5075981"/>
            <a:ext cx="987577" cy="55530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5000" rIns="90000" bIns="45000" anchor="ctr" anchorCtr="0" compatLnSpc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hangingPunct="0"/>
            <a:r>
              <a:rPr lang="fr-FR" sz="900" dirty="0">
                <a:latin typeface="+mj-lt"/>
                <a:ea typeface="Microsoft YaHei" pitchFamily="2"/>
                <a:cs typeface="Times New Roman" pitchFamily="18" charset="0"/>
              </a:rPr>
              <a:t>Commission de Bassin Lys Rive Droite</a:t>
            </a:r>
            <a:endParaRPr lang="fr-FR" sz="900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 rot="16200000">
            <a:off x="4276263" y="4922069"/>
            <a:ext cx="6276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+mj-lt"/>
              </a:rPr>
              <a:t>Désignent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1774</TotalTime>
  <Words>98</Words>
  <Application>Microsoft Office PowerPoint</Application>
  <PresentationFormat>Personnalisé</PresentationFormat>
  <Paragraphs>26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Microsoft YaHei</vt:lpstr>
      <vt:lpstr>Arial</vt:lpstr>
      <vt:lpstr>Arial Unicode MS</vt:lpstr>
      <vt:lpstr>Calibri</vt:lpstr>
      <vt:lpstr>Mangal</vt:lpstr>
      <vt:lpstr>StarSymbol</vt:lpstr>
      <vt:lpstr>Tahoma</vt:lpstr>
      <vt:lpstr>Times New Roman</vt:lpstr>
      <vt:lpstr>Standard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</dc:creator>
  <cp:lastModifiedBy>A Enou</cp:lastModifiedBy>
  <cp:revision>100</cp:revision>
  <cp:lastPrinted>2018-10-12T07:59:02Z</cp:lastPrinted>
  <dcterms:created xsi:type="dcterms:W3CDTF">2012-06-03T19:24:29Z</dcterms:created>
  <dcterms:modified xsi:type="dcterms:W3CDTF">2020-11-12T13:35:19Z</dcterms:modified>
</cp:coreProperties>
</file>