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1" autoAdjust="0"/>
    <p:restoredTop sz="94610" autoAdjust="0"/>
  </p:normalViewPr>
  <p:slideViewPr>
    <p:cSldViewPr>
      <p:cViewPr>
        <p:scale>
          <a:sx n="125" d="100"/>
          <a:sy n="125" d="100"/>
        </p:scale>
        <p:origin x="-1344" y="77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4" y="1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52" y="1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Ctr="0" compatLnSpc="0"/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4" y="9379196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hangingPunct="0">
              <a:defRPr sz="1400"/>
            </a:pPr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52" y="9379196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vert="horz" wrap="none" lIns="81813" tIns="40907" rIns="81813" bIns="40907" anchor="b" anchorCtr="0" compatLnSpc="0"/>
          <a:lstStyle/>
          <a:p>
            <a:pPr algn="r" hangingPunct="0">
              <a:defRPr sz="1400"/>
            </a:pPr>
            <a:fld id="{32749C1F-3738-4821-8A53-DE40C57A7EF0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0588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49300"/>
            <a:ext cx="5237162" cy="37036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8" y="4689432"/>
            <a:ext cx="5438050" cy="444244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4" y="1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52" y="1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4" y="9379196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52" y="9379196"/>
            <a:ext cx="2949994" cy="4933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5CD3A6B-53AB-4A79-8C8F-802E4E54D6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39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9463" y="749300"/>
            <a:ext cx="5237162" cy="37036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8" y="4689433"/>
            <a:ext cx="5438050" cy="306103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64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90" y="2347915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7" y="4283075"/>
            <a:ext cx="74850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52A348-B7E9-4D09-85CE-64735B1D92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362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277218-A06B-4F80-A395-1E802169D42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29513" y="301627"/>
            <a:ext cx="23368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301627"/>
            <a:ext cx="68580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E28BC-9491-49E0-BAF8-2EEBC7E9943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8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26A0C-8CEF-4B71-8C81-3DF58977B9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7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1" y="4857752"/>
            <a:ext cx="9088437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1" y="3203575"/>
            <a:ext cx="9088437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A320ED-798A-4843-A48A-32B9ED58E9E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1768477"/>
            <a:ext cx="4492626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4139" y="1768477"/>
            <a:ext cx="4494213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C372C1-BAF9-4BE6-A31A-58A439F1B7C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1838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9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9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9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9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94DEBF-8E2F-4EAE-8AF7-E25F1120E05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0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56B56-2DD1-483F-AF00-EA4FA6EEB2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60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2BE134-6DDC-4EC1-986F-8A4064AA4E5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8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90" y="301627"/>
            <a:ext cx="3517901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91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90" y="1581151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5E2C91-7D89-4C9D-A0A0-2DADA8F97CC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8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2" y="5291140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2" y="674689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2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BAAC31-ED8E-4AC9-8214-1ABB9CD262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9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35000"/>
                <a:lumOff val="65000"/>
                <a:alpha val="68000"/>
              </a:schemeClr>
            </a:gs>
            <a:gs pos="100000">
              <a:schemeClr val="tx2">
                <a:alpha val="34000"/>
                <a:lumMod val="30000"/>
              </a:schemeClr>
            </a:gs>
            <a:gs pos="100000">
              <a:schemeClr val="tx2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19122" y="301320"/>
            <a:ext cx="9347398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19120" y="1769040"/>
            <a:ext cx="913968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1912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551760" y="6887160"/>
            <a:ext cx="32922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446242" y="6887160"/>
            <a:ext cx="241992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5BB9639-CC0B-4C0C-ADA1-1E4FFFDCD196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0385" y="3462088"/>
            <a:ext cx="4536505" cy="2045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>
            <a:spLocks/>
          </p:cNvSpPr>
          <p:nvPr/>
        </p:nvSpPr>
        <p:spPr>
          <a:xfrm>
            <a:off x="2845630" y="1386687"/>
            <a:ext cx="134461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Le Président </a:t>
            </a:r>
            <a:b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</a:b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et le Bureau</a:t>
            </a:r>
            <a:endParaRPr lang="fr-FR" sz="10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5" name="Forme libre 64"/>
          <p:cNvSpPr>
            <a:spLocks/>
          </p:cNvSpPr>
          <p:nvPr/>
        </p:nvSpPr>
        <p:spPr>
          <a:xfrm>
            <a:off x="2836393" y="2370326"/>
            <a:ext cx="1344611" cy="5000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Comité Syndical</a:t>
            </a:r>
            <a:b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</a:b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61 membres</a:t>
            </a:r>
            <a:endParaRPr lang="fr-FR" sz="10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67" name="ZoneTexte 41"/>
          <p:cNvSpPr txBox="1">
            <a:spLocks/>
          </p:cNvSpPr>
          <p:nvPr/>
        </p:nvSpPr>
        <p:spPr>
          <a:xfrm>
            <a:off x="2249562" y="467469"/>
            <a:ext cx="6336704" cy="32684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600" b="1" i="0" u="none" strike="noStrike" kern="12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YaHei" pitchFamily="2"/>
                <a:cs typeface="Times New Roman" pitchFamily="18" charset="0"/>
              </a:rPr>
              <a:t>ORGANISATION DE L’USAN AU 1</a:t>
            </a:r>
            <a:r>
              <a:rPr lang="fr-FR" sz="1600" b="1" i="0" u="none" strike="noStrike" kern="1200" baseline="300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YaHei" pitchFamily="2"/>
                <a:cs typeface="Times New Roman" pitchFamily="18" charset="0"/>
              </a:rPr>
              <a:t>ER</a:t>
            </a:r>
            <a:r>
              <a:rPr lang="fr-FR" sz="1600" b="1" i="0" u="none" strike="noStrike" kern="120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YaHei" pitchFamily="2"/>
                <a:cs typeface="Times New Roman" pitchFamily="18" charset="0"/>
              </a:rPr>
              <a:t> JANVIER 2017</a:t>
            </a:r>
            <a:endParaRPr lang="fr-FR" sz="1600" b="1" i="0" u="none" strike="noStrike" kern="120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0" name="Forme libre 69"/>
          <p:cNvSpPr>
            <a:spLocks/>
          </p:cNvSpPr>
          <p:nvPr/>
        </p:nvSpPr>
        <p:spPr>
          <a:xfrm>
            <a:off x="1326384" y="3721450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l’Yser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1" name="Forme libre 70"/>
          <p:cNvSpPr>
            <a:spLocks/>
          </p:cNvSpPr>
          <p:nvPr/>
        </p:nvSpPr>
        <p:spPr>
          <a:xfrm>
            <a:off x="2177637" y="3729263"/>
            <a:ext cx="84807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la Becque de Saint Jans </a:t>
            </a:r>
            <a:r>
              <a:rPr lang="fr-FR" sz="800" i="0" u="none" strike="noStrike" kern="1200" dirty="0" err="1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Cappel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2" name="Forme libre 71"/>
          <p:cNvSpPr>
            <a:spLocks/>
          </p:cNvSpPr>
          <p:nvPr/>
        </p:nvSpPr>
        <p:spPr>
          <a:xfrm>
            <a:off x="3049519" y="3733455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la Bourre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3" name="Forme libre 72"/>
          <p:cNvSpPr>
            <a:spLocks/>
          </p:cNvSpPr>
          <p:nvPr/>
        </p:nvSpPr>
        <p:spPr>
          <a:xfrm>
            <a:off x="3902473" y="3734150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</a:t>
            </a:r>
            <a:r>
              <a:rPr lang="fr-FR" sz="800" i="0" u="none" strike="noStrike" kern="1200" dirty="0" err="1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Phalempin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4" name="Forme libre 73"/>
          <p:cNvSpPr>
            <a:spLocks/>
          </p:cNvSpPr>
          <p:nvPr/>
        </p:nvSpPr>
        <p:spPr>
          <a:xfrm>
            <a:off x="4748939" y="3734150"/>
            <a:ext cx="922016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des Vallées de la Lys et de la Deûle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5" name="Forme libre 74"/>
          <p:cNvSpPr>
            <a:spLocks/>
          </p:cNvSpPr>
          <p:nvPr/>
        </p:nvSpPr>
        <p:spPr>
          <a:xfrm>
            <a:off x="1673498" y="4369521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d’Estaires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6" name="Forme libre 75"/>
          <p:cNvSpPr>
            <a:spLocks/>
          </p:cNvSpPr>
          <p:nvPr/>
        </p:nvSpPr>
        <p:spPr>
          <a:xfrm>
            <a:off x="2528962" y="4369521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la Longue Becque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7" name="Forme libre 76"/>
          <p:cNvSpPr>
            <a:spLocks/>
          </p:cNvSpPr>
          <p:nvPr/>
        </p:nvSpPr>
        <p:spPr>
          <a:xfrm>
            <a:off x="3389591" y="4369521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la Libaude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79" name="Forme libre 78"/>
          <p:cNvSpPr>
            <a:spLocks/>
          </p:cNvSpPr>
          <p:nvPr/>
        </p:nvSpPr>
        <p:spPr>
          <a:xfrm>
            <a:off x="2681610" y="4941321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compétence 2</a:t>
            </a:r>
          </a:p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(Outils et planification)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1" name="Forme libre 80"/>
          <p:cNvSpPr>
            <a:spLocks/>
          </p:cNvSpPr>
          <p:nvPr/>
        </p:nvSpPr>
        <p:spPr>
          <a:xfrm>
            <a:off x="3551526" y="4941321"/>
            <a:ext cx="90405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compétence 3</a:t>
            </a:r>
          </a:p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(Lutte contre les nuisibles)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4" name="Forme libre 83"/>
          <p:cNvSpPr>
            <a:spLocks/>
          </p:cNvSpPr>
          <p:nvPr/>
        </p:nvSpPr>
        <p:spPr>
          <a:xfrm>
            <a:off x="1240385" y="5964932"/>
            <a:ext cx="4536505" cy="4494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Désignent 2 représentants par commune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pour chacun des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11 collèges électoraux</a:t>
            </a:r>
            <a:endParaRPr lang="fr-FR" sz="10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86" name="Forme libre 85"/>
          <p:cNvSpPr>
            <a:spLocks/>
          </p:cNvSpPr>
          <p:nvPr/>
        </p:nvSpPr>
        <p:spPr>
          <a:xfrm>
            <a:off x="6251176" y="5946303"/>
            <a:ext cx="3622582" cy="46811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Désignent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2 représentants par commune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pour chacune des 9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Commissions Consultatives de Bassin </a:t>
            </a:r>
            <a:endParaRPr lang="fr-FR" sz="10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5" name="Connecteur droit avec flèche 4"/>
          <p:cNvCxnSpPr>
            <a:stCxn id="3" idx="0"/>
            <a:endCxn id="65" idx="6"/>
          </p:cNvCxnSpPr>
          <p:nvPr/>
        </p:nvCxnSpPr>
        <p:spPr>
          <a:xfrm flipV="1">
            <a:off x="3508638" y="2870388"/>
            <a:ext cx="60" cy="59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65" idx="0"/>
          </p:cNvCxnSpPr>
          <p:nvPr/>
        </p:nvCxnSpPr>
        <p:spPr>
          <a:xfrm flipV="1">
            <a:off x="3508699" y="1891512"/>
            <a:ext cx="1" cy="478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en angle 13"/>
          <p:cNvCxnSpPr>
            <a:stCxn id="37" idx="0"/>
          </p:cNvCxnSpPr>
          <p:nvPr/>
        </p:nvCxnSpPr>
        <p:spPr>
          <a:xfrm rot="16200000" flipV="1">
            <a:off x="5637666" y="1034400"/>
            <a:ext cx="832492" cy="402288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en angle 15"/>
          <p:cNvCxnSpPr>
            <a:stCxn id="37" idx="0"/>
            <a:endCxn id="62" idx="1"/>
          </p:cNvCxnSpPr>
          <p:nvPr/>
        </p:nvCxnSpPr>
        <p:spPr>
          <a:xfrm rot="16200000" flipV="1">
            <a:off x="5216304" y="613038"/>
            <a:ext cx="1822988" cy="38751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46988" y="2463901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Donne un Avis</a:t>
            </a:r>
            <a:endParaRPr lang="fr-FR" sz="800" dirty="0"/>
          </a:p>
        </p:txBody>
      </p:sp>
      <p:sp>
        <p:nvSpPr>
          <p:cNvPr id="89" name="ZoneTexte 88"/>
          <p:cNvSpPr txBox="1"/>
          <p:nvPr/>
        </p:nvSpPr>
        <p:spPr>
          <a:xfrm>
            <a:off x="6353837" y="1469958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Donne un Avis</a:t>
            </a:r>
            <a:endParaRPr lang="fr-FR" sz="800" dirty="0"/>
          </a:p>
        </p:txBody>
      </p:sp>
      <p:sp>
        <p:nvSpPr>
          <p:cNvPr id="27" name="ZoneTexte 26"/>
          <p:cNvSpPr txBox="1"/>
          <p:nvPr/>
        </p:nvSpPr>
        <p:spPr>
          <a:xfrm rot="16200000">
            <a:off x="3278769" y="2071912"/>
            <a:ext cx="344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Elit</a:t>
            </a:r>
            <a:endParaRPr lang="fr-FR" sz="800" dirty="0"/>
          </a:p>
        </p:txBody>
      </p:sp>
      <p:sp>
        <p:nvSpPr>
          <p:cNvPr id="98" name="ZoneTexte 97"/>
          <p:cNvSpPr txBox="1"/>
          <p:nvPr/>
        </p:nvSpPr>
        <p:spPr>
          <a:xfrm rot="16200000">
            <a:off x="3188538" y="3097996"/>
            <a:ext cx="512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Élisent</a:t>
            </a:r>
            <a:endParaRPr lang="fr-FR" sz="800" dirty="0"/>
          </a:p>
        </p:txBody>
      </p:sp>
      <p:sp>
        <p:nvSpPr>
          <p:cNvPr id="37" name="Rectangle 36"/>
          <p:cNvSpPr/>
          <p:nvPr/>
        </p:nvSpPr>
        <p:spPr>
          <a:xfrm>
            <a:off x="6254062" y="3462088"/>
            <a:ext cx="3622582" cy="20347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>
            <a:spLocks/>
          </p:cNvSpPr>
          <p:nvPr/>
        </p:nvSpPr>
        <p:spPr>
          <a:xfrm>
            <a:off x="6814931" y="3771255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de Bassin de l’Yser</a:t>
            </a:r>
          </a:p>
        </p:txBody>
      </p:sp>
      <p:sp>
        <p:nvSpPr>
          <p:cNvPr id="39" name="Forme libre 38"/>
          <p:cNvSpPr>
            <a:spLocks/>
          </p:cNvSpPr>
          <p:nvPr/>
        </p:nvSpPr>
        <p:spPr>
          <a:xfrm>
            <a:off x="7666186" y="3779068"/>
            <a:ext cx="84807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</a:t>
            </a:r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de la Becque de Saint Jans </a:t>
            </a:r>
            <a:r>
              <a:rPr lang="fr-FR" sz="800" i="0" u="none" strike="noStrike" kern="1200" dirty="0" err="1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Cappel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0" name="Forme libre 39"/>
          <p:cNvSpPr>
            <a:spLocks/>
          </p:cNvSpPr>
          <p:nvPr/>
        </p:nvSpPr>
        <p:spPr>
          <a:xfrm>
            <a:off x="8562175" y="3778497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</a:t>
            </a:r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de la Bourre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1" name="Forme libre 40"/>
          <p:cNvSpPr>
            <a:spLocks/>
          </p:cNvSpPr>
          <p:nvPr/>
        </p:nvSpPr>
        <p:spPr>
          <a:xfrm>
            <a:off x="8585752" y="4920330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</a:t>
            </a:r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de </a:t>
            </a:r>
            <a:r>
              <a:rPr lang="fr-FR" sz="800" i="0" u="none" strike="noStrike" kern="1200" dirty="0" err="1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Phalempin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2" name="Forme libre 41"/>
          <p:cNvSpPr>
            <a:spLocks/>
          </p:cNvSpPr>
          <p:nvPr/>
        </p:nvSpPr>
        <p:spPr>
          <a:xfrm>
            <a:off x="6777803" y="4364496"/>
            <a:ext cx="886942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</a:t>
            </a:r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Bassin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des Vallées de la Lys et de la Deûle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3" name="Forme libre 42"/>
          <p:cNvSpPr>
            <a:spLocks/>
          </p:cNvSpPr>
          <p:nvPr/>
        </p:nvSpPr>
        <p:spPr>
          <a:xfrm>
            <a:off x="7706473" y="4359734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Bassin d’Estaires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4" name="Forme libre 43"/>
          <p:cNvSpPr>
            <a:spLocks/>
          </p:cNvSpPr>
          <p:nvPr/>
        </p:nvSpPr>
        <p:spPr>
          <a:xfrm>
            <a:off x="8571463" y="4364497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Bassin de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la Longue Becque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5" name="Forme libre 44"/>
          <p:cNvSpPr>
            <a:spLocks/>
          </p:cNvSpPr>
          <p:nvPr/>
        </p:nvSpPr>
        <p:spPr>
          <a:xfrm>
            <a:off x="7725525" y="4931196"/>
            <a:ext cx="816179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80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80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Bassin de </a:t>
            </a:r>
            <a:r>
              <a:rPr lang="fr-FR" sz="80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la Libaude</a:t>
            </a:r>
            <a:endParaRPr lang="fr-FR" sz="8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15" name="Connecteur droit avec flèche 14"/>
          <p:cNvCxnSpPr>
            <a:stCxn id="84" idx="0"/>
          </p:cNvCxnSpPr>
          <p:nvPr/>
        </p:nvCxnSpPr>
        <p:spPr>
          <a:xfrm flipV="1">
            <a:off x="3508638" y="5508029"/>
            <a:ext cx="0" cy="456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998231" y="3487724"/>
            <a:ext cx="10125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Collèges Electoraux</a:t>
            </a:r>
            <a:endParaRPr lang="fr-FR" sz="800" b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7169649" y="3513819"/>
            <a:ext cx="18098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smtClean="0"/>
              <a:t> Commissions </a:t>
            </a:r>
            <a:r>
              <a:rPr lang="fr-FR" sz="800" b="1" dirty="0" smtClean="0"/>
              <a:t>Consultatives de Bassin</a:t>
            </a:r>
            <a:endParaRPr lang="fr-FR" sz="800" b="1" dirty="0"/>
          </a:p>
        </p:txBody>
      </p:sp>
      <p:cxnSp>
        <p:nvCxnSpPr>
          <p:cNvPr id="60" name="Connecteur droit avec flèche 59"/>
          <p:cNvCxnSpPr>
            <a:stCxn id="86" idx="0"/>
          </p:cNvCxnSpPr>
          <p:nvPr/>
        </p:nvCxnSpPr>
        <p:spPr>
          <a:xfrm flipV="1">
            <a:off x="8062467" y="5508029"/>
            <a:ext cx="2886" cy="438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orme libre 45"/>
          <p:cNvSpPr>
            <a:spLocks/>
          </p:cNvSpPr>
          <p:nvPr/>
        </p:nvSpPr>
        <p:spPr>
          <a:xfrm>
            <a:off x="3902473" y="6804173"/>
            <a:ext cx="4172116" cy="44948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 communes et 1 communauté de communes </a:t>
            </a:r>
            <a:r>
              <a:rPr lang="fr-FR" sz="1000" b="1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membres</a:t>
            </a:r>
            <a:endParaRPr lang="fr-FR" sz="100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cxnSp>
        <p:nvCxnSpPr>
          <p:cNvPr id="4" name="Connecteur en angle 3"/>
          <p:cNvCxnSpPr>
            <a:stCxn id="46" idx="0"/>
            <a:endCxn id="86" idx="2"/>
          </p:cNvCxnSpPr>
          <p:nvPr/>
        </p:nvCxnSpPr>
        <p:spPr>
          <a:xfrm rot="5400000" flipH="1" flipV="1">
            <a:off x="6830622" y="5572328"/>
            <a:ext cx="389755" cy="20739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en angle 7"/>
          <p:cNvCxnSpPr>
            <a:stCxn id="46" idx="0"/>
            <a:endCxn id="84" idx="2"/>
          </p:cNvCxnSpPr>
          <p:nvPr/>
        </p:nvCxnSpPr>
        <p:spPr>
          <a:xfrm rot="16200000" flipV="1">
            <a:off x="4553708" y="5369349"/>
            <a:ext cx="389755" cy="247989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Forme libre 46"/>
          <p:cNvSpPr>
            <a:spLocks/>
          </p:cNvSpPr>
          <p:nvPr/>
        </p:nvSpPr>
        <p:spPr>
          <a:xfrm>
            <a:off x="4255834" y="4368478"/>
            <a:ext cx="940871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75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Collège du Bassin de la Becque de Neuville et ses Affluents</a:t>
            </a:r>
            <a:endParaRPr lang="fr-FR" sz="75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  <p:sp>
        <p:nvSpPr>
          <p:cNvPr id="49" name="Forme libre 48"/>
          <p:cNvSpPr>
            <a:spLocks/>
          </p:cNvSpPr>
          <p:nvPr/>
        </p:nvSpPr>
        <p:spPr>
          <a:xfrm>
            <a:off x="6737873" y="4914419"/>
            <a:ext cx="935376" cy="5048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0000" tIns="45000" rIns="90000" bIns="45000" anchor="ctr" anchorCtr="0" compatLnSpc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fr-FR" sz="750" dirty="0" smtClean="0">
                <a:latin typeface="Times New Roman" pitchFamily="18" charset="0"/>
                <a:ea typeface="Microsoft YaHei" pitchFamily="2"/>
                <a:cs typeface="Times New Roman" pitchFamily="18" charset="0"/>
              </a:rPr>
              <a:t>Commission </a:t>
            </a:r>
            <a:r>
              <a:rPr lang="fr-FR" sz="750" dirty="0">
                <a:latin typeface="Times New Roman" pitchFamily="18" charset="0"/>
                <a:ea typeface="Microsoft YaHei" pitchFamily="2"/>
                <a:cs typeface="Times New Roman" pitchFamily="18" charset="0"/>
              </a:rPr>
              <a:t>de Bassin de </a:t>
            </a:r>
            <a:r>
              <a:rPr lang="fr-FR" sz="750" i="0" u="none" strike="noStrike" kern="1200" dirty="0" smtClean="0">
                <a:ln>
                  <a:noFill/>
                </a:ln>
                <a:latin typeface="Times New Roman" pitchFamily="18" charset="0"/>
                <a:ea typeface="Microsoft YaHei" pitchFamily="2"/>
                <a:cs typeface="Times New Roman" pitchFamily="18" charset="0"/>
              </a:rPr>
              <a:t>la Becque de Neuville et ses Affluents</a:t>
            </a:r>
            <a:endParaRPr lang="fr-FR" sz="750" i="0" u="none" strike="noStrike" kern="1200" dirty="0">
              <a:ln>
                <a:noFill/>
              </a:ln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708</TotalTime>
  <Words>207</Words>
  <Application>Microsoft Office PowerPoint</Application>
  <PresentationFormat>Personnalisé</PresentationFormat>
  <Paragraphs>34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Standard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</dc:creator>
  <cp:lastModifiedBy>Geneviève Maillard</cp:lastModifiedBy>
  <cp:revision>85</cp:revision>
  <cp:lastPrinted>2016-11-02T14:21:52Z</cp:lastPrinted>
  <dcterms:created xsi:type="dcterms:W3CDTF">2012-06-03T19:24:29Z</dcterms:created>
  <dcterms:modified xsi:type="dcterms:W3CDTF">2016-11-18T14:52:35Z</dcterms:modified>
</cp:coreProperties>
</file>